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Century Gothic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3" d="100"/>
          <a:sy n="123" d="100"/>
        </p:scale>
        <p:origin x="-76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65220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0" y="-3175"/>
            <a:ext cx="12192000" cy="52038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13117"/>
                </a:lnTo>
                <a:lnTo>
                  <a:pt x="19645" y="113117"/>
                </a:lnTo>
                <a:lnTo>
                  <a:pt x="23395" y="119707"/>
                </a:lnTo>
                <a:lnTo>
                  <a:pt x="23395" y="119707"/>
                </a:lnTo>
                <a:lnTo>
                  <a:pt x="23479" y="119780"/>
                </a:lnTo>
                <a:lnTo>
                  <a:pt x="23604" y="119890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890"/>
                </a:lnTo>
                <a:lnTo>
                  <a:pt x="24187" y="119780"/>
                </a:lnTo>
                <a:lnTo>
                  <a:pt x="24270" y="119707"/>
                </a:lnTo>
                <a:lnTo>
                  <a:pt x="28020" y="113117"/>
                </a:lnTo>
                <a:lnTo>
                  <a:pt x="120000" y="113117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810000" y="1449146"/>
            <a:ext cx="10571999" cy="29710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54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810000" y="5280846"/>
            <a:ext cx="10571999" cy="43497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ctr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ctr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ctr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ic Picture with Caption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810000" y="4800600"/>
            <a:ext cx="10561418" cy="56673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24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4800600"/>
          </a:xfrm>
          <a:prstGeom prst="rect">
            <a:avLst/>
          </a:prstGeom>
          <a:noFill/>
          <a:ln w="9525" cap="rnd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810000" y="5367337"/>
            <a:ext cx="10561418" cy="4937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with Ca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631697" y="1081455"/>
            <a:ext cx="6332415" cy="32391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850984" y="1238501"/>
            <a:ext cx="5893839" cy="26459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2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853190" y="4443680"/>
            <a:ext cx="5891635" cy="71324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2"/>
          </p:nvPr>
        </p:nvSpPr>
        <p:spPr>
          <a:xfrm>
            <a:off x="7574642" y="1081455"/>
            <a:ext cx="3810001" cy="40754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ame Card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1140883" y="2286584"/>
            <a:ext cx="4895115" cy="25039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1357088" y="2435957"/>
            <a:ext cx="4382521" cy="2007789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32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156000" y="2286000"/>
            <a:ext cx="4880300" cy="229552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0" y="0"/>
            <a:ext cx="12192000" cy="2185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 rot="5400000">
            <a:off x="4254444" y="-1260043"/>
            <a:ext cx="3674397" cy="10563285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7669650" y="446089"/>
            <a:ext cx="4522348" cy="54149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27" y="0"/>
                </a:moveTo>
                <a:lnTo>
                  <a:pt x="7627" y="33250"/>
                </a:lnTo>
                <a:lnTo>
                  <a:pt x="333" y="38111"/>
                </a:lnTo>
                <a:lnTo>
                  <a:pt x="333" y="38111"/>
                </a:lnTo>
                <a:lnTo>
                  <a:pt x="250" y="38222"/>
                </a:lnTo>
                <a:lnTo>
                  <a:pt x="125" y="38388"/>
                </a:lnTo>
                <a:lnTo>
                  <a:pt x="0" y="38527"/>
                </a:lnTo>
                <a:lnTo>
                  <a:pt x="0" y="38694"/>
                </a:lnTo>
                <a:lnTo>
                  <a:pt x="0" y="38861"/>
                </a:lnTo>
                <a:lnTo>
                  <a:pt x="125" y="39000"/>
                </a:lnTo>
                <a:lnTo>
                  <a:pt x="250" y="39166"/>
                </a:lnTo>
                <a:lnTo>
                  <a:pt x="333" y="39277"/>
                </a:lnTo>
                <a:lnTo>
                  <a:pt x="7627" y="44138"/>
                </a:lnTo>
                <a:lnTo>
                  <a:pt x="7627" y="120000"/>
                </a:lnTo>
                <a:lnTo>
                  <a:pt x="119999" y="120000"/>
                </a:lnTo>
                <a:lnTo>
                  <a:pt x="119999" y="0"/>
                </a:lnTo>
                <a:lnTo>
                  <a:pt x="7627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 rot="5400000">
            <a:off x="6863536" y="1906174"/>
            <a:ext cx="5134798" cy="249479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 rot="5400000">
            <a:off x="1408289" y="-152200"/>
            <a:ext cx="5414961" cy="661154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0"/>
            <a:ext cx="12192000" cy="2185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0" y="0"/>
            <a:ext cx="12192000" cy="52038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13117"/>
                </a:lnTo>
                <a:lnTo>
                  <a:pt x="100354" y="113117"/>
                </a:lnTo>
                <a:lnTo>
                  <a:pt x="96604" y="119707"/>
                </a:lnTo>
                <a:lnTo>
                  <a:pt x="96604" y="119707"/>
                </a:lnTo>
                <a:lnTo>
                  <a:pt x="96520" y="119780"/>
                </a:lnTo>
                <a:lnTo>
                  <a:pt x="96395" y="119890"/>
                </a:lnTo>
                <a:lnTo>
                  <a:pt x="96270" y="120000"/>
                </a:lnTo>
                <a:lnTo>
                  <a:pt x="96166" y="120000"/>
                </a:lnTo>
                <a:lnTo>
                  <a:pt x="96041" y="120000"/>
                </a:lnTo>
                <a:lnTo>
                  <a:pt x="95937" y="119890"/>
                </a:lnTo>
                <a:lnTo>
                  <a:pt x="95812" y="119780"/>
                </a:lnTo>
                <a:lnTo>
                  <a:pt x="95729" y="119707"/>
                </a:lnTo>
                <a:lnTo>
                  <a:pt x="91979" y="113117"/>
                </a:lnTo>
                <a:lnTo>
                  <a:pt x="0" y="1131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8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0" y="0"/>
            <a:ext cx="12192000" cy="2185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18712" y="2222286"/>
            <a:ext cx="5185873" cy="36387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87414" y="2222286"/>
            <a:ext cx="5194583" cy="36387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0"/>
            <a:ext cx="12192000" cy="2185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814727" y="2174875"/>
            <a:ext cx="5189857" cy="57626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814729" y="2751138"/>
            <a:ext cx="5189855" cy="310991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6187414" y="2174875"/>
            <a:ext cx="5194583" cy="57626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6187414" y="2751138"/>
            <a:ext cx="5194583" cy="310991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0"/>
            <a:ext cx="12192000" cy="21859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1073150" y="446087"/>
            <a:ext cx="3547532" cy="18146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tx="0" ty="0" sx="100000" sy="100000" flip="none" algn="tl"/>
          </a:blip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073150" y="446087"/>
            <a:ext cx="3547532" cy="1618395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2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855632" y="446087"/>
            <a:ext cx="6252633" cy="54149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1073150" y="2260738"/>
            <a:ext cx="3547532" cy="360031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14727" y="727522"/>
            <a:ext cx="4852988" cy="16171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24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6098117" y="0"/>
            <a:ext cx="6093883" cy="68580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814727" y="2344683"/>
            <a:ext cx="4852988" cy="35163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dt" idx="10"/>
          </p:nvPr>
        </p:nvSpPr>
        <p:spPr>
          <a:xfrm>
            <a:off x="3885810" y="6041362"/>
            <a:ext cx="97687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ftr" idx="11"/>
          </p:nvPr>
        </p:nvSpPr>
        <p:spPr>
          <a:xfrm>
            <a:off x="590395" y="6041362"/>
            <a:ext cx="3295413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4862689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10000" y="2184400"/>
            <a:ext cx="10563285" cy="367439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91425" rIns="91425" bIns="91425" anchor="ctr" anchorCtr="0"/>
          <a:lstStyle>
            <a:lvl1pPr marL="342900" marR="0" lvl="0" indent="-228600" algn="l" rtl="0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84150" algn="l" rtl="0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39700" algn="l" rtl="0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52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400000" marR="0" lvl="5" indent="-1648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800000" marR="0" lvl="6" indent="-1584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000" marR="0" lvl="7" indent="-1647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00000" marR="0" lvl="8" indent="-158300" algn="l" rtl="0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sz="1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dt" idx="10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10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lang="es-ES" sz="20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gif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54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Lenguaje comprensible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s-ES" sz="4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Módulo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Pros y contras de usar español en el salón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Usen los post-its para apuntar aspectos positivos y desafíos en su experiencia de usar el español como la lengua del salón.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132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Coloquen los post-its con lo positivo en el cartel de la derecha y los post-its con los desafíos en el de la izquierda.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Crear lenguaje comprensible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Visuales y gestos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/>
              <a:t>Ralentizar el habla</a:t>
            </a:r>
          </a:p>
          <a:p>
            <a:pPr marL="342900" marR="0" lvl="0" indent="-342900" algn="l" rtl="0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Repetición del vocabulario o estructuras clave</a:t>
            </a:r>
          </a:p>
          <a:p>
            <a:pPr marL="342900" marR="0" lvl="0" indent="-342900" algn="l" rtl="0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/>
              <a:t>Vocabulario presentado en contexto</a:t>
            </a:r>
          </a:p>
          <a:p>
            <a:pPr lvl="0" indent="0" rtl="0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/>
              <a:t>Paráfrasis y definiciones, evitando traducir</a:t>
            </a:r>
          </a:p>
          <a:p>
            <a:pPr lvl="0" indent="0" rtl="0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200"/>
              <a:t>Claridad en la estructura de discurso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comida</a:t>
            </a:r>
          </a:p>
        </p:txBody>
      </p:sp>
      <p:pic>
        <p:nvPicPr>
          <p:cNvPr id="140" name="Shape 140" descr="Image result for pollo clipar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5016500" y="3218656"/>
            <a:ext cx="2159000" cy="16446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</p:pic>
      <p:pic>
        <p:nvPicPr>
          <p:cNvPr id="134" name="Shape 134" descr="http://diabeticdietsnews.com/wp-content/uploads/2009/10/ice-cream-diabetics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5790" y="2057400"/>
            <a:ext cx="1479296" cy="213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3800" y="4306401"/>
            <a:ext cx="1131693" cy="1833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42626" y="3501751"/>
            <a:ext cx="1333499" cy="284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 descr="http://t1.gstatic.com/images?q=tbn:_Ozxc-oagopkDM:http://www.whytraveltofrance.com/images/frenchfries.jpg&amp;t=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0381" y="2222286"/>
            <a:ext cx="1752600" cy="1279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 descr="Image result for carne clipar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13424" y="4467614"/>
            <a:ext cx="2505036" cy="1556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 descr="Related imag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500404" y="1205241"/>
            <a:ext cx="2550564" cy="1997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 descr="Image result for cake clipart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427185" y="1491662"/>
            <a:ext cx="2326555" cy="1605323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>
            <a:off x="439947" y="3277210"/>
            <a:ext cx="1943743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papas fritas</a:t>
            </a:r>
          </a:p>
        </p:txBody>
      </p:sp>
      <p:sp>
        <p:nvSpPr>
          <p:cNvPr id="143" name="Shape 143"/>
          <p:cNvSpPr txBox="1"/>
          <p:nvPr/>
        </p:nvSpPr>
        <p:spPr>
          <a:xfrm>
            <a:off x="3142351" y="3819862"/>
            <a:ext cx="1526171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helado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5427185" y="2742424"/>
            <a:ext cx="1310044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pastel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8815159" y="2923491"/>
            <a:ext cx="1596923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pescado</a:t>
            </a:r>
          </a:p>
        </p:txBody>
      </p:sp>
      <p:sp>
        <p:nvSpPr>
          <p:cNvPr id="146" name="Shape 146"/>
          <p:cNvSpPr txBox="1"/>
          <p:nvPr/>
        </p:nvSpPr>
        <p:spPr>
          <a:xfrm>
            <a:off x="1030455" y="5506114"/>
            <a:ext cx="1117121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jugo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3398701" y="5582326"/>
            <a:ext cx="1380331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carne</a:t>
            </a:r>
          </a:p>
        </p:txBody>
      </p:sp>
      <p:sp>
        <p:nvSpPr>
          <p:cNvPr id="148" name="Shape 148"/>
          <p:cNvSpPr txBox="1"/>
          <p:nvPr/>
        </p:nvSpPr>
        <p:spPr>
          <a:xfrm>
            <a:off x="5342626" y="5627905"/>
            <a:ext cx="1376728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refresco</a:t>
            </a:r>
          </a:p>
        </p:txBody>
      </p:sp>
      <p:sp>
        <p:nvSpPr>
          <p:cNvPr id="149" name="Shape 149"/>
          <p:cNvSpPr txBox="1"/>
          <p:nvPr/>
        </p:nvSpPr>
        <p:spPr>
          <a:xfrm>
            <a:off x="8392900" y="5582326"/>
            <a:ext cx="1026107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pollo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educación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56" name="Shape 156" descr="http://www.oferta.unam.mx/plantel/archivos/fme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03661" y="3507623"/>
            <a:ext cx="3710831" cy="1686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 descr="https://encrypted-tbn1.gstatic.com/images?q=tbn:ANd9GcTcjx07TeoaO0BEU4jrL9ZRFxNnh1sBkmDlygGqEdXxSIQ9M3Vk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0246" y="676422"/>
            <a:ext cx="1876424" cy="24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 descr="http://www.esferatic.com/wp-content/uploads/2011/05/asignaturas-iconos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88050" y="3923292"/>
            <a:ext cx="2435248" cy="1455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 descr="Image result for locker clipart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48210" y="3168302"/>
            <a:ext cx="2271767" cy="2204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 descr="http://2.bp.blogspot.com/-Oka0lbYL0PE/VARLRsULCgI/AAAAAAAAEjk/xrWQdyIyMM0/s1600/Horario-Colegio-dots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07228" y="1615850"/>
            <a:ext cx="2588695" cy="176688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/>
        </p:nvSpPr>
        <p:spPr>
          <a:xfrm>
            <a:off x="1992457" y="3144426"/>
            <a:ext cx="1551798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horario</a:t>
            </a:r>
          </a:p>
        </p:txBody>
      </p:sp>
      <p:sp>
        <p:nvSpPr>
          <p:cNvPr id="162" name="Shape 162"/>
          <p:cNvSpPr txBox="1"/>
          <p:nvPr/>
        </p:nvSpPr>
        <p:spPr>
          <a:xfrm>
            <a:off x="1633801" y="5194364"/>
            <a:ext cx="1943743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asignatura</a:t>
            </a:r>
          </a:p>
        </p:txBody>
      </p:sp>
      <p:sp>
        <p:nvSpPr>
          <p:cNvPr id="163" name="Shape 163"/>
          <p:cNvSpPr txBox="1"/>
          <p:nvPr/>
        </p:nvSpPr>
        <p:spPr>
          <a:xfrm>
            <a:off x="4548210" y="5050091"/>
            <a:ext cx="2413443" cy="646331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taquilla o el casillero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7210246" y="2614819"/>
            <a:ext cx="1605949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solicitud</a:t>
            </a:r>
          </a:p>
        </p:txBody>
      </p:sp>
      <p:sp>
        <p:nvSpPr>
          <p:cNvPr id="165" name="Shape 165"/>
          <p:cNvSpPr txBox="1"/>
          <p:nvPr/>
        </p:nvSpPr>
        <p:spPr>
          <a:xfrm>
            <a:off x="8587065" y="4980048"/>
            <a:ext cx="1943743" cy="369332"/>
          </a:xfrm>
          <a:prstGeom prst="rect">
            <a:avLst/>
          </a:prstGeom>
          <a:solidFill>
            <a:srgbClr val="D00F3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facultad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Juego de las definiciones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 grupos de 3:</a:t>
            </a:r>
          </a:p>
          <a:p>
            <a:pPr marL="342900" marR="0" lvl="0" indent="-342900" algn="l" rtl="0">
              <a:spcBef>
                <a:spcPts val="132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Para la palabra propuesta, escriban una definición.</a:t>
            </a:r>
          </a:p>
          <a:p>
            <a:pPr marL="342900" marR="0" lvl="0" indent="-342900" algn="l" rtl="0">
              <a:spcBef>
                <a:spcPts val="132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objetivo del juego es que los otros grupos crean que la que ustedes escribieron es la definición correcta de la palabra.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Definición de…</a:t>
            </a:r>
          </a:p>
        </p:txBody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3260784" y="2398143"/>
            <a:ext cx="4054414" cy="2432648"/>
          </a:xfrm>
          <a:prstGeom prst="rect">
            <a:avLst/>
          </a:prstGeom>
          <a:solidFill>
            <a:srgbClr val="D00F35"/>
          </a:solidFill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s-ES" sz="7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Estroma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Crear interacciones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Interacción con los estudiantes.</a:t>
            </a:r>
          </a:p>
          <a:p>
            <a:pPr marL="342900" marR="0" lvl="0" indent="-342900" algn="l" rtl="0">
              <a:spcBef>
                <a:spcPts val="132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Preguntas para establecer comunicación.</a:t>
            </a:r>
          </a:p>
          <a:p>
            <a:pPr marL="342900" marR="0" lvl="0" indent="-342900" algn="l" rtl="0">
              <a:spcBef>
                <a:spcPts val="132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3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Ofrecer una variedad de expresiones para clarificar o confirmar comprensión.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Desarrollo de la práctica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818712" y="2396023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Formemos grupos de 3 según la clase que enseñamos o sobre la que preferimos enfocarnos.</a:t>
            </a:r>
          </a:p>
          <a:p>
            <a:pPr marL="342900" marR="0" lvl="0" indent="-342900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Elijan uno de los temas para unidades.</a:t>
            </a:r>
          </a:p>
          <a:p>
            <a:pPr marL="342900" marR="0" lvl="0" indent="-342900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Planeen:</a:t>
            </a:r>
          </a:p>
          <a:p>
            <a:pPr marL="0" marR="0" lvl="0" indent="0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a) qué vocabulario y expresiones serán necesarios;</a:t>
            </a:r>
          </a:p>
          <a:p>
            <a:pPr marL="0" marR="0" lvl="0" indent="0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b) cómo presentarlos en contexto;</a:t>
            </a:r>
          </a:p>
          <a:p>
            <a:pPr marL="0" marR="0" lvl="0" indent="0" algn="l" rtl="0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lang="es-ES"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c) qué interacciones comunicativas se establecerán con los estudiantes.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uotable">
  <a:themeElements>
    <a:clrScheme name="Quotable">
      <a:dk1>
        <a:srgbClr val="000000"/>
      </a:dk1>
      <a:lt1>
        <a:srgbClr val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222</Words>
  <Application>Microsoft Office PowerPoint</Application>
  <PresentationFormat>Custom</PresentationFormat>
  <Paragraphs>44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Noto Sans Symbols</vt:lpstr>
      <vt:lpstr>Quotable</vt:lpstr>
      <vt:lpstr>Lenguaje comprensible</vt:lpstr>
      <vt:lpstr>Pros y contras de usar español en el salón</vt:lpstr>
      <vt:lpstr>Crear lenguaje comprensible</vt:lpstr>
      <vt:lpstr>La comida</vt:lpstr>
      <vt:lpstr>La educación</vt:lpstr>
      <vt:lpstr>Juego de las definiciones</vt:lpstr>
      <vt:lpstr>Definición de…</vt:lpstr>
      <vt:lpstr>Crear interacciones</vt:lpstr>
      <vt:lpstr>Desarrollo de la práctica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Lenguaje comprensible</dc:title>
  <cp:lastModifiedBy>Eduardo</cp:lastModifiedBy>
  <cp:revision>2</cp:revision>
  <dcterms:modified xsi:type="dcterms:W3CDTF">2017-07-15T06:20:57Z</dcterms:modified>
</cp:coreProperties>
</file>